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1"/>
  </p:notesMasterIdLst>
  <p:handoutMasterIdLst>
    <p:handoutMasterId r:id="rId42"/>
  </p:handoutMasterIdLst>
  <p:sldIdLst>
    <p:sldId id="394" r:id="rId3"/>
    <p:sldId id="395" r:id="rId4"/>
    <p:sldId id="396" r:id="rId5"/>
    <p:sldId id="440" r:id="rId6"/>
    <p:sldId id="447" r:id="rId7"/>
    <p:sldId id="448" r:id="rId8"/>
    <p:sldId id="449" r:id="rId9"/>
    <p:sldId id="465" r:id="rId10"/>
    <p:sldId id="450" r:id="rId11"/>
    <p:sldId id="451" r:id="rId12"/>
    <p:sldId id="452" r:id="rId13"/>
    <p:sldId id="441" r:id="rId14"/>
    <p:sldId id="442" r:id="rId15"/>
    <p:sldId id="461" r:id="rId16"/>
    <p:sldId id="463" r:id="rId17"/>
    <p:sldId id="462" r:id="rId18"/>
    <p:sldId id="445" r:id="rId19"/>
    <p:sldId id="446" r:id="rId20"/>
    <p:sldId id="453" r:id="rId21"/>
    <p:sldId id="455" r:id="rId22"/>
    <p:sldId id="456" r:id="rId23"/>
    <p:sldId id="457" r:id="rId24"/>
    <p:sldId id="474" r:id="rId25"/>
    <p:sldId id="454" r:id="rId26"/>
    <p:sldId id="459" r:id="rId27"/>
    <p:sldId id="458" r:id="rId28"/>
    <p:sldId id="460" r:id="rId29"/>
    <p:sldId id="443" r:id="rId30"/>
    <p:sldId id="466" r:id="rId31"/>
    <p:sldId id="467" r:id="rId32"/>
    <p:sldId id="468" r:id="rId33"/>
    <p:sldId id="469" r:id="rId34"/>
    <p:sldId id="470" r:id="rId35"/>
    <p:sldId id="472" r:id="rId36"/>
    <p:sldId id="349" r:id="rId37"/>
    <p:sldId id="473" r:id="rId38"/>
    <p:sldId id="438" r:id="rId39"/>
    <p:sldId id="437" r:id="rId4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603A14"/>
    <a:srgbClr val="E85C0E"/>
    <a:srgbClr val="BAB398"/>
    <a:srgbClr val="ADA485"/>
    <a:srgbClr val="C6C0AA"/>
    <a:srgbClr val="663606"/>
    <a:srgbClr val="663106"/>
    <a:srgbClr val="FBEEDC"/>
    <a:srgbClr val="FBEEC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533" autoAdjust="0"/>
  </p:normalViewPr>
  <p:slideViewPr>
    <p:cSldViewPr>
      <p:cViewPr varScale="1">
        <p:scale>
          <a:sx n="84" d="100"/>
          <a:sy n="84" d="100"/>
        </p:scale>
        <p:origin x="619" y="77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273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5" d="100"/>
          <a:sy n="55" d="100"/>
        </p:scale>
        <p:origin x="2796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2/12/2015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62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0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91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7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1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1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42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0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1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88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0AB3-99A6-4D69-B428-CD7F6CFC9E8E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83C1E-CC4A-46CF-9D00-398116AABF0D}" type="datetime1">
              <a:rPr lang="en-US" smtClean="0"/>
              <a:t>2/12/2015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softuni.b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go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orting-algorithms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btech.com/" TargetMode="External"/><Relationship Id="rId13" Type="http://schemas.openxmlformats.org/officeDocument/2006/relationships/image" Target="../media/image46.png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43.png"/><Relationship Id="rId12" Type="http://schemas.openxmlformats.org/officeDocument/2006/relationships/hyperlink" Target="http://smartit.bg/" TargetMode="External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6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5.png"/><Relationship Id="rId5" Type="http://schemas.openxmlformats.org/officeDocument/2006/relationships/image" Target="../media/image42.jpeg"/><Relationship Id="rId15" Type="http://schemas.openxmlformats.org/officeDocument/2006/relationships/image" Target="../media/image47.png"/><Relationship Id="rId10" Type="http://schemas.openxmlformats.org/officeDocument/2006/relationships/hyperlink" Target="http://komfo.com/" TargetMode="External"/><Relationship Id="rId4" Type="http://schemas.openxmlformats.org/officeDocument/2006/relationships/hyperlink" Target="http://www.vivacom.bg/" TargetMode="External"/><Relationship Id="rId9" Type="http://schemas.openxmlformats.org/officeDocument/2006/relationships/image" Target="../media/image44.png"/><Relationship Id="rId14" Type="http://schemas.openxmlformats.org/officeDocument/2006/relationships/hyperlink" Target="http://www.softwaregroup-bg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-nc-sa/3.0/deed.en_US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s://telerikacademy.com/Courses/Courses/Details/8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sa/4.0/" TargetMode="External"/><Relationship Id="rId5" Type="http://schemas.openxmlformats.org/officeDocument/2006/relationships/hyperlink" Target="http://www.introprogramming.info/english-intro-csharp-book/" TargetMode="Externa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970212" y="533400"/>
            <a:ext cx="8568803" cy="1323952"/>
          </a:xfrm>
        </p:spPr>
        <p:txBody>
          <a:bodyPr>
            <a:normAutofit/>
          </a:bodyPr>
          <a:lstStyle/>
          <a:p>
            <a:r>
              <a:rPr lang="en-US" dirty="0" smtClean="0"/>
              <a:t>Math for Developers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56674" y="1905000"/>
            <a:ext cx="7382341" cy="12351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Very Basic Mathematical Concepts for Programmers</a:t>
            </a:r>
            <a:endParaRPr lang="en-US" dirty="0"/>
          </a:p>
        </p:txBody>
      </p:sp>
      <p:pic>
        <p:nvPicPr>
          <p:cNvPr id="102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>
            <a:hlinkClick r:id="rId5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026" name="Picture 2" descr="File:Pure-mathematics-formulæ-blackboar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3517498"/>
            <a:ext cx="3844403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upload.wikimedia.org/wikipedia/commons/f/f9/Delaunay_geometry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3517498"/>
            <a:ext cx="2412897" cy="28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21982" y="4164083"/>
            <a:ext cx="3126043" cy="525135"/>
          </a:xfrm>
        </p:spPr>
        <p:txBody>
          <a:bodyPr/>
          <a:lstStyle/>
          <a:p>
            <a:r>
              <a:rPr lang="en-US" noProof="1" smtClean="0"/>
              <a:t>SoftUni Team</a:t>
            </a:r>
            <a:endParaRPr lang="en-US" noProof="1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1983" y="4633982"/>
            <a:ext cx="312604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21982" y="5039109"/>
            <a:ext cx="3126043" cy="382788"/>
          </a:xfrm>
        </p:spPr>
        <p:txBody>
          <a:bodyPr/>
          <a:lstStyle/>
          <a:p>
            <a:r>
              <a:rPr lang="en-US" sz="2000" dirty="0"/>
              <a:t>Software </a:t>
            </a:r>
            <a:r>
              <a:rPr lang="en-US" sz="2000" dirty="0" smtClean="0"/>
              <a:t>University</a:t>
            </a:r>
            <a:endParaRPr lang="en-US" sz="2000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21982" y="5379630"/>
            <a:ext cx="3126043" cy="351754"/>
          </a:xfrm>
        </p:spPr>
        <p:txBody>
          <a:bodyPr/>
          <a:lstStyle/>
          <a:p>
            <a:r>
              <a:rPr lang="en-US" sz="1800" dirty="0">
                <a:hlinkClick r:id="rId9"/>
              </a:rPr>
              <a:t>http://</a:t>
            </a:r>
            <a:r>
              <a:rPr lang="en-US" sz="1800" dirty="0" smtClean="0">
                <a:hlinkClick r:id="rId9"/>
              </a:rPr>
              <a:t>softuni.bg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9389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n!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all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positive</a:t>
            </a:r>
            <a:r>
              <a:rPr lang="en-US" dirty="0" smtClean="0"/>
              <a:t> integers,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less</a:t>
            </a:r>
            <a:r>
              <a:rPr lang="en-US" dirty="0" smtClean="0"/>
              <a:t> than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en-US" dirty="0" smtClean="0"/>
              <a:t> to 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should be non-negative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n! = (n – 1)! x </a:t>
            </a:r>
            <a:r>
              <a:rPr lang="en-US" dirty="0" smtClean="0"/>
              <a:t>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5! = 5 x 4 x 3 x 2 x 1 = 120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20! = </a:t>
            </a:r>
            <a:r>
              <a:rPr lang="en-GB" dirty="0" smtClean="0"/>
              <a:t>2,432,902,008,176,640,000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Used as classical example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recursive</a:t>
            </a:r>
            <a:r>
              <a:rPr lang="en-US" dirty="0" smtClean="0"/>
              <a:t> computation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Matrix </a:t>
            </a:r>
            <a:r>
              <a:rPr lang="en-US" dirty="0" smtClean="0"/>
              <a:t>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rectangular array </a:t>
            </a:r>
            <a:r>
              <a:rPr lang="en-GB" dirty="0" smtClean="0"/>
              <a:t>of </a:t>
            </a:r>
            <a:r>
              <a:rPr lang="en-GB" dirty="0"/>
              <a:t>numbers, </a:t>
            </a:r>
            <a:r>
              <a:rPr lang="en-GB" dirty="0" smtClean="0"/>
              <a:t>symbols,</a:t>
            </a:r>
            <a:br>
              <a:rPr lang="en-GB" dirty="0" smtClean="0"/>
            </a:br>
            <a:r>
              <a:rPr lang="en-GB" dirty="0" smtClean="0"/>
              <a:t>or </a:t>
            </a:r>
            <a:r>
              <a:rPr lang="en-GB" dirty="0"/>
              <a:t>expressions, </a:t>
            </a:r>
            <a:r>
              <a:rPr lang="en-GB" dirty="0" smtClean="0"/>
              <a:t>arranged</a:t>
            </a:r>
            <a:br>
              <a:rPr lang="en-GB" dirty="0" smtClean="0"/>
            </a:br>
            <a:r>
              <a:rPr lang="en-GB" dirty="0" smtClean="0"/>
              <a:t>in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rows</a:t>
            </a:r>
            <a:r>
              <a:rPr lang="en-GB" dirty="0"/>
              <a:t> and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columns</a:t>
            </a:r>
            <a:endParaRPr lang="en-GB" dirty="0" smtClean="0"/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Row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vector </a:t>
            </a:r>
            <a:r>
              <a:rPr lang="en-GB" dirty="0"/>
              <a:t>is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1 × m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</a:t>
            </a:r>
            <a:r>
              <a:rPr lang="en-GB" dirty="0" smtClean="0"/>
              <a:t>matrix 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row of m </a:t>
            </a:r>
            <a:r>
              <a:rPr lang="en-GB" dirty="0" smtClean="0"/>
              <a:t>elements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Column vector </a:t>
            </a:r>
            <a:r>
              <a:rPr lang="en-GB" dirty="0"/>
              <a:t>is a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×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1 matrix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i.e</a:t>
            </a:r>
            <a:r>
              <a:rPr lang="en-GB" dirty="0"/>
              <a:t>. a matrix </a:t>
            </a:r>
            <a:r>
              <a:rPr lang="en-GB" dirty="0" smtClean="0"/>
              <a:t>consisting of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single </a:t>
            </a:r>
            <a:r>
              <a:rPr lang="en-GB" dirty="0" smtClean="0"/>
              <a:t>column of </a:t>
            </a:r>
            <a:r>
              <a:rPr lang="en-GB" dirty="0"/>
              <a:t>m </a:t>
            </a:r>
            <a:r>
              <a:rPr lang="en-GB" dirty="0" smtClean="0"/>
              <a:t>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90304" y="3474633"/>
            <a:ext cx="4284133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[ x1 x2 x3 ... Xm ]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736012" y="4221882"/>
            <a:ext cx="22352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x1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x2  |</a:t>
            </a:r>
            <a:endParaRPr lang="it-IT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X = | x3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...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xm  |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18412" y="1988720"/>
            <a:ext cx="3352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 2 4.5 17.6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| 1.2 6 -2.3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it-IT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 -11 6.1 21 |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421118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Geometry and Trigonometry</a:t>
            </a:r>
            <a:endParaRPr lang="bg-BG" dirty="0"/>
          </a:p>
        </p:txBody>
      </p:sp>
      <p:pic>
        <p:nvPicPr>
          <p:cNvPr id="17410" name="Picture 2" descr="http://upload.wikimedia.org/wikipedia/commons/thumb/4/4a/Lissajous_curve_5by4.svg/600px-Lissajous_curve_5by4.svg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4" y="28474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ttp://pixabay.com/static/uploads/photo/2013/07/13/14/01/cubes-161964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847474"/>
            <a:ext cx="211455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http://pixabay.com/static/uploads/photo/2012/04/26/13/09/square-42456_640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2" y="3124200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8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1/1a/Cartesian_coordinates_2D.svg/800px-Cartesian_coordinates_2D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1322776"/>
            <a:ext cx="5635626" cy="52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Specifies each point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 smtClean="0"/>
              <a:t>in a plane</a:t>
            </a:r>
          </a:p>
          <a:p>
            <a:pPr lvl="1"/>
            <a:r>
              <a:rPr lang="en-GB" dirty="0" smtClean="0"/>
              <a:t>By </a:t>
            </a:r>
            <a:r>
              <a:rPr lang="en-GB" dirty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pair </a:t>
            </a:r>
            <a:r>
              <a:rPr lang="en-GB" dirty="0"/>
              <a:t>of numerical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/>
            <a:r>
              <a:rPr lang="en-US" dirty="0" smtClean="0"/>
              <a:t>Representing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 </a:t>
            </a:r>
            <a:r>
              <a:rPr lang="en-US" dirty="0" smtClean="0"/>
              <a:t>distances</a:t>
            </a:r>
          </a:p>
          <a:p>
            <a:pPr lvl="1"/>
            <a:r>
              <a:rPr lang="en-US" dirty="0" smtClean="0"/>
              <a:t>The base point is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origin</a:t>
            </a:r>
          </a:p>
          <a:p>
            <a:r>
              <a:rPr lang="en-US" dirty="0" smtClean="0"/>
              <a:t>Can be divided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 quadrants</a:t>
            </a:r>
          </a:p>
          <a:p>
            <a:r>
              <a:rPr lang="en-US" dirty="0" smtClean="0"/>
              <a:t>Useful </a:t>
            </a:r>
            <a:r>
              <a:rPr lang="en-US" dirty="0"/>
              <a:t>for:</a:t>
            </a:r>
          </a:p>
          <a:p>
            <a:pPr lvl="1"/>
            <a:r>
              <a:rPr lang="en-US" dirty="0"/>
              <a:t>Drawing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anvas</a:t>
            </a:r>
          </a:p>
          <a:p>
            <a:pPr lvl="1"/>
            <a:r>
              <a:rPr lang="en-US" dirty="0" smtClean="0"/>
              <a:t>Placement and styling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HTML / CSS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Descartes Coordinate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3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File:Cartesian coordinates 3D.sv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350" y="1371600"/>
            <a:ext cx="5803952" cy="515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Specifies each point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uniquely </a:t>
            </a:r>
            <a:r>
              <a:rPr lang="en-US" dirty="0"/>
              <a:t>in </a:t>
            </a:r>
            <a:r>
              <a:rPr lang="en-US" dirty="0" smtClean="0"/>
              <a:t>the space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By numerical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coordinates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Signed</a:t>
            </a:r>
            <a:r>
              <a:rPr lang="en-US" dirty="0" smtClean="0"/>
              <a:t> distances to three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mutually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perpendicular</a:t>
            </a:r>
            <a:r>
              <a:rPr lang="en-US" dirty="0"/>
              <a:t> planes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Useful </a:t>
            </a:r>
            <a:r>
              <a:rPr lang="en-US" dirty="0"/>
              <a:t>for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Interacting with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real world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dirty="0" smtClean="0"/>
              <a:t>Calculating distances 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graphics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3D modeling </a:t>
            </a:r>
            <a:r>
              <a:rPr lang="en-US" dirty="0" smtClean="0"/>
              <a:t>and animations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Cartesian Coordinate System 3D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45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924" y="1600200"/>
            <a:ext cx="4597488" cy="474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correlation</a:t>
            </a:r>
            <a:r>
              <a:rPr lang="en-US" dirty="0" smtClean="0"/>
              <a:t> between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angles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lengths</a:t>
            </a:r>
            <a:r>
              <a:rPr lang="en-US" dirty="0" smtClean="0"/>
              <a:t> of the sides</a:t>
            </a:r>
            <a:br>
              <a:rPr lang="en-US" dirty="0" smtClean="0"/>
            </a:br>
            <a:r>
              <a:rPr lang="en-US" dirty="0" smtClean="0"/>
              <a:t>of a right-angled triangle</a:t>
            </a:r>
          </a:p>
          <a:p>
            <a:endParaRPr lang="en-US" dirty="0" smtClean="0"/>
          </a:p>
          <a:p>
            <a:r>
              <a:rPr lang="en-US" dirty="0"/>
              <a:t>Useful </a:t>
            </a:r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Positioning in navigation systems</a:t>
            </a:r>
          </a:p>
          <a:p>
            <a:pPr lvl="1"/>
            <a:r>
              <a:rPr lang="en-US" dirty="0" smtClean="0"/>
              <a:t>Calculating </a:t>
            </a:r>
            <a:r>
              <a:rPr lang="en-US" dirty="0"/>
              <a:t>distances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graphics</a:t>
            </a:r>
          </a:p>
          <a:p>
            <a:pPr lvl="1"/>
            <a:r>
              <a:rPr lang="en-US" dirty="0" smtClean="0"/>
              <a:t>Modeling sound waves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42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upload.wikimedia.org/wikipedia/commons/thumb/7/7e/Trigonometry_triangle.svg/288px-Trigonometry_triangle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108" y="1455035"/>
            <a:ext cx="481214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h𝑦𝑝𝑜𝑡𝑒𝑛𝑢𝑠𝑒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den>
                        </m:f>
                      </m:e>
                    </m:func>
                  </m:oMath>
                </a14:m>
                <a:endParaRPr lang="en-GB" dirty="0" smtClean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func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𝑎𝑑𝑗𝑎𝑐𝑒𝑛𝑡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𝑜𝑝𝑝𝑜𝑠𝑖𝑡𝑒</m:t>
                            </m:r>
                          </m:den>
                        </m:f>
                      </m:e>
                    </m:func>
                  </m:oMath>
                </a14:m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endParaRPr lang="en-GB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456612" y="4953000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α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41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Numeral Systems</a:t>
            </a:r>
            <a:endParaRPr lang="bg-BG" dirty="0"/>
          </a:p>
        </p:txBody>
      </p:sp>
      <p:pic>
        <p:nvPicPr>
          <p:cNvPr id="3" name="Picture 2" descr="http://upload.wikimedia.org/wikipedia/commons/2/2c/Seven_segment_display-galler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53" y="3276599"/>
            <a:ext cx="1924890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pixabay.com/static/uploads/photo/2013/02/26/05/28/binary-86218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3276600"/>
            <a:ext cx="3399131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s://encrypted-tbn1.gstatic.com/images?q=tbn:ANd9GcT_JWs5i3Xa5FIBW18TxgTpc_Rv45-GeWuY09P6vO8sUWEjqA9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276599"/>
            <a:ext cx="4801272" cy="240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35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cs typeface="Consolas" pitchFamily="49" charset="0"/>
              </a:rPr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dirty="0"/>
              <a:t>: 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bg-BG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bg-BG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ct val="110000"/>
              </a:lnSpc>
              <a:tabLst>
                <a:tab pos="1617663" algn="l"/>
              </a:tabLst>
            </a:pP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*1000 +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7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*100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*10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*1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5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GB" dirty="0"/>
              <a:t> numbers are represented by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bits</a:t>
            </a:r>
          </a:p>
          <a:p>
            <a:pPr lvl="1"/>
            <a:r>
              <a:rPr lang="en-GB" dirty="0" smtClean="0"/>
              <a:t>Smallest </a:t>
            </a:r>
            <a:r>
              <a:rPr lang="en-GB" dirty="0"/>
              <a:t>unit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n-GB" dirty="0"/>
              <a:t> – 0 or </a:t>
            </a:r>
            <a:r>
              <a:rPr lang="en-GB" dirty="0" smtClean="0"/>
              <a:t>1</a:t>
            </a:r>
            <a:endParaRPr lang="en-GB" dirty="0"/>
          </a:p>
          <a:p>
            <a:pPr lvl="1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Bits</a:t>
            </a:r>
            <a:r>
              <a:rPr lang="en-GB" dirty="0"/>
              <a:t> are easy to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represent</a:t>
            </a:r>
            <a:r>
              <a:rPr lang="en-GB" dirty="0"/>
              <a:t> in electronics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522412" y="5506760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pic>
        <p:nvPicPr>
          <p:cNvPr id="8" name="Picture 2" descr="fig7_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8" r="-878"/>
          <a:stretch>
            <a:fillRect/>
          </a:stretch>
        </p:blipFill>
        <p:spPr bwMode="auto">
          <a:xfrm>
            <a:off x="1522412" y="3296225"/>
            <a:ext cx="8839200" cy="2216150"/>
          </a:xfrm>
          <a:prstGeom prst="roundRect">
            <a:avLst>
              <a:gd name="adj" fmla="val 8031"/>
            </a:avLst>
          </a:prstGeom>
          <a:solidFill>
            <a:srgbClr val="FFFFFF"/>
          </a:solidFill>
        </p:spPr>
      </p:pic>
      <p:pic>
        <p:nvPicPr>
          <p:cNvPr id="9" name="Picture 3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424177" y="3668957"/>
            <a:ext cx="914400" cy="1295400"/>
          </a:xfrm>
          <a:prstGeom prst="rect">
            <a:avLst/>
          </a:prstGeom>
          <a:noFill/>
        </p:spPr>
      </p:pic>
      <p:pic>
        <p:nvPicPr>
          <p:cNvPr id="10" name="Picture 4" descr="fig7_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783012" y="3677225"/>
            <a:ext cx="914400" cy="1295400"/>
          </a:xfrm>
          <a:prstGeom prst="rect">
            <a:avLst/>
          </a:prstGeom>
          <a:noFill/>
        </p:spPr>
      </p:pic>
      <p:pic>
        <p:nvPicPr>
          <p:cNvPr id="11" name="Picture 5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173912" y="3677225"/>
            <a:ext cx="914400" cy="1295400"/>
          </a:xfrm>
          <a:prstGeom prst="rect">
            <a:avLst/>
          </a:prstGeom>
          <a:noFill/>
        </p:spPr>
      </p:pic>
      <p:pic>
        <p:nvPicPr>
          <p:cNvPr id="12" name="Picture 6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56312" y="3677225"/>
            <a:ext cx="914400" cy="1295400"/>
          </a:xfrm>
          <a:prstGeom prst="rect">
            <a:avLst/>
          </a:prstGeom>
          <a:noFill/>
        </p:spPr>
      </p:pic>
      <p:pic>
        <p:nvPicPr>
          <p:cNvPr id="13" name="Picture 7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8412" y="3677225"/>
            <a:ext cx="914400" cy="1295400"/>
          </a:xfrm>
          <a:prstGeom prst="rect">
            <a:avLst/>
          </a:prstGeom>
          <a:noFill/>
        </p:spPr>
      </p:pic>
      <p:pic>
        <p:nvPicPr>
          <p:cNvPr id="14" name="Picture 8" descr="fig7_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90812" y="3677225"/>
            <a:ext cx="914400" cy="1295400"/>
          </a:xfrm>
          <a:prstGeom prst="rect">
            <a:avLst/>
          </a:prstGeom>
          <a:noFill/>
        </p:spPr>
      </p:pic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1    0    </a:t>
            </a:r>
            <a:r>
              <a:rPr lang="en-US" sz="6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0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3" name="Text Box 12"/>
          <p:cNvSpPr txBox="1">
            <a:spLocks noChangeArrowheads="1"/>
          </p:cNvSpPr>
          <p:nvPr/>
        </p:nvSpPr>
        <p:spPr bwMode="auto">
          <a:xfrm>
            <a:off x="1522412" y="5503799"/>
            <a:ext cx="8839200" cy="1046440"/>
          </a:xfrm>
          <a:prstGeom prst="rect">
            <a:avLst/>
          </a:prstGeom>
          <a:solidFill>
            <a:srgbClr val="101010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1    1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r>
              <a:rPr kumimoji="0" lang="en-US" sz="6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    </a:t>
            </a:r>
            <a:r>
              <a:rPr kumimoji="0" lang="en-US" sz="6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    </a:t>
            </a:r>
            <a:r>
              <a:rPr lang="en-US" sz="6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charset="0"/>
              </a:rPr>
              <a:t>1</a:t>
            </a:r>
            <a:endParaRPr kumimoji="0" lang="en-US" sz="6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9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</a:pPr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Geometry and Trigonometry Basics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/>
              <a:t>Numeral Systems</a:t>
            </a:r>
          </a:p>
          <a:p>
            <a:pPr marL="447675" indent="-447675">
              <a:buFont typeface="+mj-lt"/>
              <a:buAutoNum type="arabicPeriod"/>
            </a:pP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pic>
        <p:nvPicPr>
          <p:cNvPr id="2050" name="Picture 2" descr="http://pixabay.com/static/uploads/photo/2014/03/27/09/41/mathematics-299384_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875" y="3227820"/>
            <a:ext cx="4378073" cy="30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ixabay.com/static/uploads/photo/2013/05/16/09/05/mathematics-111423_6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588" y="4285835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pixabay.com/static/uploads/photo/2013/05/22/17/53/mathematics-112720_6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01" y="4256959"/>
            <a:ext cx="2880000" cy="20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encrypted-tbn0.gstatic.com/images?q=tbn:ANd9GcTlEoYr9TSt1ulpedg-fBRsFvr0ck-4sRZ0-2Sb-329GkWf9Vi7r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362" y="1371600"/>
            <a:ext cx="306705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4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altLang="he-IL" dirty="0"/>
              <a:t>Represented by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r>
              <a:rPr lang="bg-BG" altLang="he-IL" dirty="0"/>
              <a:t>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/>
              <a:t>Each position represents a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power of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: </a:t>
            </a: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0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baseline="-20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5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6</a:t>
            </a:r>
            <a:endParaRPr lang="en-US" altLang="he-IL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42925" lvl="1" indent="-271463">
              <a:lnSpc>
                <a:spcPct val="100000"/>
              </a:lnSpc>
              <a:spcAft>
                <a:spcPts val="0"/>
              </a:spcAft>
              <a:tabLst>
                <a:tab pos="179863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18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0</a:t>
            </a:r>
            <a:r>
              <a:rPr lang="bg-BG" altLang="he-IL" dirty="0">
                <a:solidFill>
                  <a:schemeClr val="accent1">
                    <a:lumMod val="60000"/>
                    <a:lumOff val="40000"/>
                  </a:schemeClr>
                </a:solidFill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endParaRPr lang="en-US" altLang="he-IL" baseline="30000" dirty="0" smtClean="0">
              <a:latin typeface="Consolas" pitchFamily="49" charset="0"/>
              <a:cs typeface="Consolas" pitchFamily="49" charset="0"/>
            </a:endParaRPr>
          </a:p>
          <a:p>
            <a:pPr marL="542925" lvl="2" indent="-271463">
              <a:lnSpc>
                <a:spcPct val="100000"/>
              </a:lnSpc>
              <a:spcBef>
                <a:spcPts val="0"/>
              </a:spcBef>
              <a:buNone/>
              <a:tabLst>
                <a:tab pos="1798638" algn="l"/>
              </a:tabLst>
            </a:pPr>
            <a:r>
              <a:rPr lang="bg-BG" altLang="he-IL" sz="32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sz="3200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sz="3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53</a:t>
            </a:r>
            <a:endParaRPr lang="en-US" altLang="he-IL" sz="3200" baseline="-16000" dirty="0">
              <a:solidFill>
                <a:schemeClr val="hlink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numeral by its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6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*8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latin typeface="Consolas" pitchFamily="49" charset="0"/>
                <a:cs typeface="Consolas" pitchFamily="49" charset="0"/>
              </a:rPr>
              <a:t> 	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9</a:t>
            </a:r>
            <a:endParaRPr lang="en-US" altLang="he-IL" dirty="0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bg-BG" altLang="he-IL" dirty="0" smtClean="0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060575" algn="l"/>
                <a:tab pos="3316288" algn="l"/>
                <a:tab pos="4572000" algn="l"/>
                <a:tab pos="5827713" algn="l"/>
                <a:tab pos="7083425" algn="l"/>
              </a:tabLst>
            </a:pPr>
            <a:r>
              <a:rPr lang="bg-BG" altLang="he-IL" dirty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7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tabLst>
                <a:tab pos="2060575" algn="l"/>
                <a:tab pos="3316288" algn="l"/>
              </a:tabLst>
            </a:pPr>
            <a:r>
              <a:rPr lang="en-US" altLang="he-IL" dirty="0" smtClean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5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dirty="0" smtClean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3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+</a:t>
            </a:r>
            <a:r>
              <a:rPr lang="bg-BG" altLang="he-IL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*2</a:t>
            </a:r>
            <a:r>
              <a:rPr lang="en-US" altLang="he-IL" baseline="30000" dirty="0">
                <a:latin typeface="Consolas" pitchFamily="49" charset="0"/>
                <a:cs typeface="Consolas" pitchFamily="49" charset="0"/>
              </a:rPr>
              <a:t>1</a:t>
            </a:r>
            <a:r>
              <a:rPr lang="bg-BG" altLang="he-IL" baseline="30000" dirty="0">
                <a:cs typeface="Consolas" pitchFamily="49" charset="0"/>
              </a:rPr>
              <a:t> 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dirty="0" smtClean="0">
                <a:latin typeface="Consolas" pitchFamily="49" charset="0"/>
                <a:cs typeface="Consolas" pitchFamily="49" charset="0"/>
              </a:rPr>
            </a:br>
            <a:r>
              <a:rPr lang="en-US" altLang="he-IL" dirty="0" smtClean="0">
                <a:latin typeface="Consolas" pitchFamily="49" charset="0"/>
                <a:cs typeface="Consolas" pitchFamily="49" charset="0"/>
              </a:rPr>
              <a:t>	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100000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10000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100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bg-BG" altLang="he-IL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altLang="he-IL" baseline="-25000" dirty="0">
                <a:latin typeface="Consolas" pitchFamily="49" charset="0"/>
                <a:cs typeface="Consolas" pitchFamily="49" charset="0"/>
              </a:rPr>
            </a:br>
            <a:r>
              <a:rPr lang="en-US" altLang="he-IL" baseline="-250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dirty="0">
                <a:solidFill>
                  <a:srgbClr val="ABABAB"/>
                </a:solidFill>
                <a:latin typeface="Consolas" pitchFamily="49" charset="0"/>
                <a:cs typeface="Consolas" pitchFamily="49" charset="0"/>
              </a:rPr>
              <a:t>32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4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 = </a:t>
            </a:r>
            <a:br>
              <a:rPr lang="en-US" altLang="he-IL" dirty="0">
                <a:latin typeface="Consolas" pitchFamily="49" charset="0"/>
                <a:cs typeface="Consolas" pitchFamily="49" charset="0"/>
              </a:rPr>
            </a:br>
            <a:r>
              <a:rPr lang="en-US" altLang="he-IL" dirty="0">
                <a:latin typeface="Consolas" pitchFamily="49" charset="0"/>
                <a:cs typeface="Consolas" pitchFamily="49" charset="0"/>
              </a:rPr>
              <a:t>	= 54</a:t>
            </a:r>
            <a:endParaRPr lang="en-US" alt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to Decimal Conversion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he-IL" dirty="0" smtClean="0"/>
              <a:t>Divide by 2 and append the reminders in reversed order: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Binary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315202" y="1981200"/>
            <a:ext cx="3962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250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250/2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125 (0)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125/2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62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62/2  = 31  (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31/2  = 15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15/2  = 7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7/2  = 3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3/2  = 1   (1)</a:t>
            </a:r>
          </a:p>
          <a:p>
            <a:pPr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1/2  = 0   (1)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5277602" y="3256996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60438" y="3075721"/>
            <a:ext cx="3876382" cy="4671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800"/>
              </a:lnSpc>
              <a:buFontTx/>
              <a:buNone/>
            </a:pP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sz="3200" dirty="0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= 111110100</a:t>
            </a:r>
            <a:r>
              <a:rPr lang="en-US" altLang="he-IL" sz="3200" baseline="-18000" dirty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b</a:t>
            </a:r>
          </a:p>
        </p:txBody>
      </p:sp>
      <p:pic>
        <p:nvPicPr>
          <p:cNvPr id="9" name="Picture 2" descr="http://www.sbca.com/assets/images/photos/library/man_with_computer_screen_reflected_in_glasses_and_binary_cod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627813" y="4456023"/>
            <a:ext cx="4190999" cy="1858009"/>
          </a:xfrm>
          <a:prstGeom prst="roundRect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Examples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653977" y="2163434"/>
            <a:ext cx="9816306" cy="466666"/>
            <a:chOff x="264318" y="1686892"/>
            <a:chExt cx="9816306" cy="466666"/>
          </a:xfrm>
        </p:grpSpPr>
        <p:grpSp>
          <p:nvGrpSpPr>
            <p:cNvPr id="24" name="Group 23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1010011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1101111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1100110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1110100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1010101</a:t>
                </a: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1101110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1101001</a:t>
                </a:r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2275483" y="2732117"/>
            <a:ext cx="8535194" cy="533400"/>
            <a:chOff x="1807765" y="2286000"/>
            <a:chExt cx="8535194" cy="5334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653977" y="3417917"/>
            <a:ext cx="9816306" cy="466666"/>
            <a:chOff x="264318" y="1686892"/>
            <a:chExt cx="9816306" cy="466666"/>
          </a:xfrm>
        </p:grpSpPr>
        <p:grpSp>
          <p:nvGrpSpPr>
            <p:cNvPr id="48" name="Group 47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83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111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63" name="Rounded Rectangle 62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116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85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110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105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354012" y="1601817"/>
            <a:ext cx="1364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>
                <a:solidFill>
                  <a:schemeClr val="tx2">
                    <a:lumMod val="75000"/>
                  </a:schemeClr>
                </a:solidFill>
              </a:rPr>
              <a:t>Binary</a:t>
            </a:r>
            <a:endParaRPr lang="en-US" sz="3100" dirty="0"/>
          </a:p>
        </p:txBody>
      </p:sp>
      <p:sp>
        <p:nvSpPr>
          <p:cNvPr id="70" name="TextBox 69"/>
          <p:cNvSpPr txBox="1"/>
          <p:nvPr/>
        </p:nvSpPr>
        <p:spPr>
          <a:xfrm>
            <a:off x="339724" y="2819400"/>
            <a:ext cx="2216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ASCII(Dec)</a:t>
            </a:r>
            <a:endParaRPr lang="en-US" sz="31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2313583" y="4103717"/>
            <a:ext cx="8535194" cy="533400"/>
            <a:chOff x="1807765" y="2286000"/>
            <a:chExt cx="8535194" cy="533400"/>
          </a:xfrm>
        </p:grpSpPr>
        <p:cxnSp>
          <p:nvCxnSpPr>
            <p:cNvPr id="73" name="Straight Arrow Connector 72"/>
            <p:cNvCxnSpPr/>
            <p:nvPr/>
          </p:nvCxnSpPr>
          <p:spPr>
            <a:xfrm>
              <a:off x="1807765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2182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4654153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003130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4473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8887618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10342959" y="2286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1692077" y="4789517"/>
            <a:ext cx="9816306" cy="466666"/>
            <a:chOff x="264318" y="1686892"/>
            <a:chExt cx="9816306" cy="466666"/>
          </a:xfrm>
        </p:grpSpPr>
        <p:grpSp>
          <p:nvGrpSpPr>
            <p:cNvPr id="81" name="Group 80"/>
            <p:cNvGrpSpPr/>
            <p:nvPr/>
          </p:nvGrpSpPr>
          <p:grpSpPr>
            <a:xfrm>
              <a:off x="264318" y="1691893"/>
              <a:ext cx="1319212" cy="461665"/>
              <a:chOff x="264318" y="1691893"/>
              <a:chExt cx="1319212" cy="461665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264318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264318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1674812" y="1686894"/>
              <a:ext cx="1319212" cy="461665"/>
              <a:chOff x="1674812" y="1686894"/>
              <a:chExt cx="1319212" cy="461665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1674812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674812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o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3072606" y="1691892"/>
              <a:ext cx="1319212" cy="461665"/>
              <a:chOff x="3072606" y="1691892"/>
              <a:chExt cx="1319212" cy="461665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3072606" y="1691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3072606" y="1691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f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4428330" y="1686894"/>
              <a:ext cx="1319212" cy="461665"/>
              <a:chOff x="4428330" y="1686894"/>
              <a:chExt cx="1319212" cy="461665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4428330" y="1686894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428330" y="1686894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5865812" y="1686893"/>
              <a:ext cx="1319212" cy="461665"/>
              <a:chOff x="5865812" y="1686893"/>
              <a:chExt cx="1319212" cy="461665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5865812" y="1686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865812" y="1686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U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7313612" y="1691893"/>
              <a:ext cx="1319212" cy="461665"/>
              <a:chOff x="7313612" y="1691893"/>
              <a:chExt cx="1319212" cy="461665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7313612" y="1691893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313612" y="1691893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n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8761412" y="1686892"/>
              <a:ext cx="1319212" cy="461665"/>
              <a:chOff x="8761412" y="1686892"/>
              <a:chExt cx="1319212" cy="461665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8761412" y="1686892"/>
                <a:ext cx="1243012" cy="46166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8761412" y="1686892"/>
                <a:ext cx="13192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02" name="TextBox 101"/>
          <p:cNvSpPr txBox="1"/>
          <p:nvPr/>
        </p:nvSpPr>
        <p:spPr>
          <a:xfrm>
            <a:off x="354012" y="4204742"/>
            <a:ext cx="1580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he-IL" sz="3200" dirty="0" smtClean="0">
                <a:solidFill>
                  <a:schemeClr val="tx2">
                    <a:lumMod val="75000"/>
                  </a:schemeClr>
                </a:solidFill>
              </a:rPr>
              <a:t>Symbols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48372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1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Hexadecimal</a:t>
            </a:r>
            <a:r>
              <a:rPr lang="en-US" altLang="he-IL" dirty="0"/>
              <a:t> numbers (base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)</a:t>
            </a:r>
          </a:p>
          <a:p>
            <a:pPr lvl="1"/>
            <a:r>
              <a:rPr lang="en-US" altLang="he-IL" dirty="0"/>
              <a:t>Represented using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 numerals</a:t>
            </a:r>
            <a:r>
              <a:rPr lang="en-US" altLang="he-IL" dirty="0"/>
              <a:t>: </a:t>
            </a:r>
            <a:br>
              <a:rPr lang="en-US" altLang="he-IL" dirty="0"/>
            </a:b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altLang="he-IL" dirty="0"/>
              <a:t>, </a:t>
            </a:r>
            <a:r>
              <a:rPr lang="en-US" altLang="he-IL" dirty="0" smtClean="0"/>
              <a:t>3, 4, 5, 6, 7, 8, </a:t>
            </a:r>
            <a:r>
              <a:rPr lang="en-US" altLang="he-IL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dirty="0"/>
              <a:t>,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</a:t>
            </a:r>
            <a:r>
              <a:rPr lang="en-US" altLang="he-IL" dirty="0"/>
              <a:t> and </a:t>
            </a:r>
            <a:r>
              <a:rPr lang="en-US" altLang="he-IL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</a:p>
          <a:p>
            <a:pPr>
              <a:spcBef>
                <a:spcPts val="1800"/>
              </a:spcBef>
            </a:pPr>
            <a:r>
              <a:rPr lang="en-US" altLang="he-IL" dirty="0" smtClean="0"/>
              <a:t>In programming usually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prefixed</a:t>
            </a:r>
            <a:r>
              <a:rPr lang="en-US" altLang="he-IL" dirty="0"/>
              <a:t> with </a:t>
            </a:r>
            <a:r>
              <a:rPr lang="en-US" altLang="he-IL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altLang="he-IL" dirty="0"/>
              <a:t>	</a:t>
            </a:r>
          </a:p>
          <a:p>
            <a:pPr marL="0" indent="0">
              <a:lnSpc>
                <a:spcPct val="100000"/>
              </a:lnSpc>
              <a:buFontTx/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0x0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	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0x4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8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0x8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0xC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0x1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0x5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 9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0x9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0xD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2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0x2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6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0x6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10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0xA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14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0xE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1074738" algn="l"/>
                <a:tab pos="3044825" algn="l"/>
              </a:tabLst>
            </a:pP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3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0x3</a:t>
            </a:r>
            <a:r>
              <a:rPr lang="en-US" altLang="he-IL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7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0x7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11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0xB	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</a:rPr>
              <a:t>15 </a:t>
            </a:r>
            <a:r>
              <a:rPr lang="en-US" altLang="he-IL" sz="2800" dirty="0"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altLang="he-IL" sz="2800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0xF</a:t>
            </a:r>
            <a:endParaRPr lang="en-US" altLang="he-IL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Numeral System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en-US" altLang="he-IL" dirty="0"/>
              <a:t> each digit by its </a:t>
            </a:r>
            <a:r>
              <a:rPr lang="en-US" altLang="he-IL" dirty="0" smtClean="0">
                <a:solidFill>
                  <a:schemeClr val="tx2">
                    <a:lumMod val="75000"/>
                  </a:schemeClr>
                </a:solidFill>
              </a:rPr>
              <a:t>exponent</a:t>
            </a:r>
            <a:r>
              <a:rPr lang="en-US" altLang="he-IL" dirty="0" smtClean="0"/>
              <a:t>:</a:t>
            </a:r>
            <a:endParaRPr lang="en-US" altLang="he-IL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en-US" altLang="he-IL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6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r>
              <a:rPr lang="en-US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2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*256 +</a:t>
            </a:r>
            <a:r>
              <a:rPr lang="bg-BG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 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</a:t>
            </a:r>
            <a:r>
              <a:rPr lang="bg-BG" altLang="he-IL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240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+ </a:t>
            </a:r>
            <a:r>
              <a:rPr lang="en-US" altLang="he-IL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15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 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316288" algn="l"/>
                <a:tab pos="4933950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25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baseline="-16000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Aft>
                <a:spcPts val="0"/>
              </a:spcAft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1D</a:t>
            </a:r>
            <a:r>
              <a:rPr lang="en-US" altLang="he-IL" baseline="-18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bg-BG" altLang="he-IL" baseline="-18000" noProof="1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*16</a:t>
            </a:r>
            <a:r>
              <a:rPr lang="en-US" altLang="he-IL" baseline="30000" noProof="1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altLang="he-IL" noProof="1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+ </a:t>
            </a:r>
            <a:r>
              <a:rPr lang="en-US" altLang="he-IL" noProof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13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he-IL" noProof="1">
                <a:latin typeface="Consolas" pitchFamily="49" charset="0"/>
                <a:cs typeface="Consolas" pitchFamily="49" charset="0"/>
              </a:rPr>
              <a:t>=</a:t>
            </a:r>
            <a:endParaRPr lang="bg-BG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r>
              <a:rPr lang="bg-BG" altLang="he-IL" noProof="1">
                <a:latin typeface="Consolas" pitchFamily="49" charset="0"/>
                <a:cs typeface="Consolas" pitchFamily="49" charset="0"/>
              </a:rPr>
              <a:t>		= </a:t>
            </a:r>
            <a:r>
              <a:rPr lang="en-US" altLang="he-IL" noProof="1" smtClean="0">
                <a:latin typeface="Consolas" pitchFamily="49" charset="0"/>
                <a:cs typeface="Consolas" pitchFamily="49" charset="0"/>
              </a:rPr>
              <a:t>29</a:t>
            </a:r>
            <a:r>
              <a:rPr lang="en-US" altLang="he-IL" baseline="-16000" noProof="1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</a:t>
            </a:r>
            <a:endParaRPr lang="en-US" altLang="he-IL" noProof="1"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None/>
              <a:tabLst>
                <a:tab pos="282575" algn="l"/>
                <a:tab pos="1798638" algn="l"/>
                <a:tab pos="3406775" algn="l"/>
                <a:tab pos="5024438" algn="l"/>
              </a:tabLst>
            </a:pPr>
            <a:endParaRPr lang="en-US" altLang="he-IL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Hexadecimal to Decimal Conversion</a:t>
            </a:r>
            <a:endParaRPr lang="en-GB" dirty="0"/>
          </a:p>
        </p:txBody>
      </p:sp>
      <p:pic>
        <p:nvPicPr>
          <p:cNvPr id="6" name="Picture 1" descr="C:\Trash\convert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lum bright="10000" contrast="10000"/>
          </a:blip>
          <a:srcRect/>
          <a:stretch>
            <a:fillRect/>
          </a:stretch>
        </p:blipFill>
        <p:spPr bwMode="auto">
          <a:xfrm rot="265311">
            <a:off x="9618261" y="2576644"/>
            <a:ext cx="1706975" cy="2526323"/>
          </a:xfrm>
          <a:prstGeom prst="rect">
            <a:avLst/>
          </a:prstGeom>
          <a:noFill/>
          <a:effectLst>
            <a:softEdge rad="3175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altLang="he-IL" dirty="0"/>
              <a:t>Divide by </a:t>
            </a:r>
            <a:r>
              <a:rPr lang="en-US" altLang="he-IL" dirty="0">
                <a:latin typeface="Consolas" pitchFamily="49" charset="0"/>
                <a:cs typeface="Consolas" pitchFamily="49" charset="0"/>
              </a:rPr>
              <a:t>16</a:t>
            </a:r>
            <a:r>
              <a:rPr lang="en-US" altLang="he-IL" dirty="0"/>
              <a:t> and append the reminders in reversed </a:t>
            </a:r>
            <a:r>
              <a:rPr lang="en-US" altLang="he-IL" dirty="0" smtClean="0"/>
              <a:t>order</a:t>
            </a:r>
            <a:endParaRPr lang="en-US" altLang="he-IL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Decimal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219201" y="2362200"/>
            <a:ext cx="4113211" cy="167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500/16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 (4)</a:t>
            </a:r>
            <a:endParaRPr lang="en-US" altLang="he-IL" sz="3200" dirty="0"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31/16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  (F)</a:t>
            </a:r>
            <a:endParaRPr lang="en-US" altLang="he-IL" sz="3200" baseline="-18000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buClrTx/>
              <a:buFontTx/>
              <a:buNone/>
            </a:pP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1/16   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he-IL" sz="3200" dirty="0" smtClean="0">
                <a:latin typeface="Consolas" pitchFamily="49" charset="0"/>
                <a:cs typeface="Consolas" pitchFamily="49" charset="0"/>
              </a:rPr>
              <a:t>0  (1)</a:t>
            </a:r>
            <a:endParaRPr lang="en-US" altLang="he-IL" sz="3200" dirty="0"/>
          </a:p>
        </p:txBody>
      </p:sp>
      <p:sp>
        <p:nvSpPr>
          <p:cNvPr id="3" name="Rectangle 2"/>
          <p:cNvSpPr/>
          <p:nvPr/>
        </p:nvSpPr>
        <p:spPr>
          <a:xfrm>
            <a:off x="1746485" y="5416686"/>
            <a:ext cx="2821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500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d</a:t>
            </a:r>
            <a:r>
              <a:rPr lang="en-US" altLang="he-IL" sz="3200" dirty="0">
                <a:latin typeface="Consolas" pitchFamily="49" charset="0"/>
                <a:cs typeface="Consolas" pitchFamily="49" charset="0"/>
              </a:rPr>
              <a:t> = 1F4</a:t>
            </a:r>
            <a:r>
              <a:rPr lang="en-US" altLang="he-IL" sz="3200" baseline="-18000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hex</a:t>
            </a:r>
            <a:endParaRPr lang="en-GB" sz="3200" dirty="0"/>
          </a:p>
        </p:txBody>
      </p:sp>
      <p:pic>
        <p:nvPicPr>
          <p:cNvPr id="10248" name="Picture 8" descr="File:Hexadecimal multiplication table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353" y="2097741"/>
            <a:ext cx="4226859" cy="42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ine 4"/>
          <p:cNvSpPr>
            <a:spLocks noChangeShapeType="1"/>
          </p:cNvSpPr>
          <p:nvPr/>
        </p:nvSpPr>
        <p:spPr bwMode="auto">
          <a:xfrm rot="5400000" flipV="1">
            <a:off x="2359026" y="4727575"/>
            <a:ext cx="1225550" cy="0"/>
          </a:xfrm>
          <a:prstGeom prst="line">
            <a:avLst/>
          </a:prstGeom>
          <a:noFill/>
          <a:ln w="571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6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 smtClean="0">
                <a:solidFill>
                  <a:srgbClr val="FFC000"/>
                </a:solidFill>
              </a:rPr>
              <a:t>Straightforward</a:t>
            </a:r>
            <a:r>
              <a:rPr lang="en-US" altLang="en-US" dirty="0" smtClean="0"/>
              <a:t> conversion </a:t>
            </a:r>
            <a:r>
              <a:rPr lang="en-US" altLang="en-US" dirty="0"/>
              <a:t>from binary to </a:t>
            </a:r>
            <a:r>
              <a:rPr lang="en-US" altLang="en-US" dirty="0" smtClean="0"/>
              <a:t>hexadecimal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Each </a:t>
            </a:r>
            <a:r>
              <a:rPr lang="en-US" altLang="en-US" dirty="0">
                <a:solidFill>
                  <a:srgbClr val="FFC000"/>
                </a:solidFill>
              </a:rPr>
              <a:t>hex digit </a:t>
            </a:r>
            <a:r>
              <a:rPr lang="en-US" altLang="en-US" dirty="0"/>
              <a:t>corresponds to a sequence of </a:t>
            </a:r>
            <a:r>
              <a:rPr lang="en-US" altLang="en-US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US" altLang="en-US" dirty="0">
                <a:solidFill>
                  <a:srgbClr val="FFC000"/>
                </a:solidFill>
              </a:rPr>
              <a:t> binary digits</a:t>
            </a:r>
            <a:r>
              <a:rPr lang="en-US" altLang="en-US" dirty="0" smtClean="0"/>
              <a:t>:</a:t>
            </a:r>
            <a:endParaRPr lang="en-US" altLang="en-US" dirty="0"/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Works </a:t>
            </a:r>
            <a:r>
              <a:rPr lang="en-US" altLang="en-US" dirty="0" smtClean="0">
                <a:solidFill>
                  <a:srgbClr val="FFC000"/>
                </a:solidFill>
              </a:rPr>
              <a:t>both</a:t>
            </a:r>
            <a:r>
              <a:rPr lang="en-US" altLang="en-US" dirty="0" smtClean="0"/>
              <a:t> directions</a:t>
            </a:r>
            <a:endParaRPr lang="en-US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to Hexadecimal Conversion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360612" y="3089970"/>
            <a:ext cx="6858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  <a:buFontTx/>
              <a:buNone/>
              <a:tabLst>
                <a:tab pos="1798638" algn="l"/>
                <a:tab pos="4210050" algn="l"/>
              </a:tabLst>
            </a:pP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0x0 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0000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0x8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0x1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0x9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0x2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0xA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0x3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0011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0xB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1011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0x4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0100	0xC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0x5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0101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0xD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1101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0x6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0110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0xE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1110</a:t>
            </a:r>
            <a:br>
              <a:rPr lang="en-US" altLang="en-US" sz="2800" dirty="0">
                <a:latin typeface="Consolas" pitchFamily="49" charset="0"/>
                <a:cs typeface="Consolas" pitchFamily="49" charset="0"/>
              </a:rPr>
            </a:b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0x7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0111</a:t>
            </a:r>
            <a:r>
              <a:rPr lang="bg-BG" altLang="en-US" sz="28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2800" dirty="0" smtClean="0">
                <a:latin typeface="Consolas" pitchFamily="49" charset="0"/>
                <a:cs typeface="Consolas" pitchFamily="49" charset="0"/>
              </a:rPr>
              <a:t>0xF </a:t>
            </a:r>
            <a:r>
              <a:rPr lang="en-US" altLang="en-US" sz="2800" dirty="0">
                <a:latin typeface="Consolas" pitchFamily="49" charset="0"/>
                <a:cs typeface="Consolas" pitchFamily="49" charset="0"/>
              </a:rPr>
              <a:t>= 1111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67640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Algorithms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000" t="35556" r="4000" b="21777"/>
          <a:stretch/>
        </p:blipFill>
        <p:spPr>
          <a:xfrm>
            <a:off x="698500" y="2971800"/>
            <a:ext cx="10629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US" dirty="0" smtClean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step-by-step procedure </a:t>
            </a:r>
            <a:r>
              <a:rPr lang="en-US" dirty="0"/>
              <a:t>for calculations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GB" dirty="0"/>
              <a:t> of rules that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precisely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defines</a:t>
            </a:r>
            <a:r>
              <a:rPr lang="en-GB" dirty="0"/>
              <a:t> a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GB" dirty="0"/>
              <a:t> of </a:t>
            </a:r>
            <a:r>
              <a:rPr lang="en-GB" dirty="0" smtClean="0"/>
              <a:t>operations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set</a:t>
            </a:r>
            <a:r>
              <a:rPr lang="en-US" dirty="0" smtClean="0"/>
              <a:t> should be finite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sequence</a:t>
            </a:r>
            <a:r>
              <a:rPr lang="en-US" dirty="0" smtClean="0"/>
              <a:t> should be fully defined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science</a:t>
            </a:r>
            <a:r>
              <a:rPr lang="en-US" dirty="0" smtClean="0"/>
              <a:t> for calculation, data processing, automated reasoning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our everyday lives</a:t>
            </a:r>
            <a:r>
              <a:rPr lang="en-US" dirty="0" smtClean="0"/>
              <a:t> like morning routine, commute, etc.</a:t>
            </a:r>
          </a:p>
          <a:p>
            <a:pPr lvl="1"/>
            <a:r>
              <a:rPr lang="en-US" dirty="0" smtClean="0"/>
              <a:t>In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n-US" dirty="0" smtClean="0"/>
              <a:t> – every program is algorithm if it eventually stops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Algorithm?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7429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Mathematical Definitions</a:t>
            </a:r>
            <a:endParaRPr lang="bg-BG" dirty="0"/>
          </a:p>
        </p:txBody>
      </p:sp>
      <p:pic>
        <p:nvPicPr>
          <p:cNvPr id="3074" name="Picture 2" descr="http://www.itsnotmagicitsscience.com/image/news/wall/articles_images/MAR2012/120331_prime_numbe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88" y="3295650"/>
            <a:ext cx="513792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2.staticflickr.com/4/3139/2568645910_8d55b4541b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276600"/>
            <a:ext cx="384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00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less than or equal to 1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equal to 2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from 2 try any integer up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X-1</a:t>
            </a:r>
            <a:r>
              <a:rPr lang="en-US" dirty="0" smtClean="0"/>
              <a:t>. Check if it divides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Yes</a:t>
            </a:r>
            <a:r>
              <a:rPr lang="en-US" dirty="0" smtClean="0"/>
              <a:t>, then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prime</a:t>
            </a:r>
            <a:endParaRPr lang="en-US" dirty="0" smtClean="0"/>
          </a:p>
          <a:p>
            <a:pPr>
              <a:spcBef>
                <a:spcPts val="2400"/>
              </a:spcBef>
            </a:pPr>
            <a:r>
              <a:rPr lang="en-US" dirty="0" smtClean="0"/>
              <a:t>Examples: 1, 2, 6, 7, -2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(X)</a:t>
            </a:r>
            <a:r>
              <a:rPr lang="en-US" dirty="0" smtClean="0"/>
              <a:t> is Prime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1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A faster algorithm</a:t>
                </a:r>
              </a:p>
              <a:p>
                <a:pPr lvl="1"/>
                <a:r>
                  <a:rPr lang="en-US" dirty="0" smtClean="0"/>
                  <a:t>Start from 2 try any integer up to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 smtClean="0"/>
                  <a:t>. Check if it divides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Yes</a:t>
                </a:r>
                <a:r>
                  <a:rPr lang="en-US" dirty="0"/>
                  <a:t>, then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X</a:t>
                </a:r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not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prime</a:t>
                </a:r>
                <a:endParaRPr lang="en-US" dirty="0" smtClean="0"/>
              </a:p>
              <a:p>
                <a:pPr>
                  <a:spcBef>
                    <a:spcPts val="2400"/>
                  </a:spcBef>
                </a:pPr>
                <a:r>
                  <a:rPr lang="en-US" dirty="0" smtClean="0"/>
                  <a:t>Example: 100</a:t>
                </a:r>
              </a:p>
              <a:p>
                <a:r>
                  <a:rPr lang="en-US" dirty="0" smtClean="0"/>
                  <a:t>Divisors: 2, 4, 5, 10, 20, 25, 50</a:t>
                </a:r>
              </a:p>
              <a:p>
                <a:r>
                  <a:rPr lang="en-US" dirty="0" smtClean="0"/>
                  <a:t>100 =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= 10 × 10 = </a:t>
                </a:r>
                <a:r>
                  <a:rPr lang="en-GB" dirty="0">
                    <a:solidFill>
                      <a:schemeClr val="tx1">
                        <a:lumMod val="50000"/>
                      </a:schemeClr>
                    </a:solidFill>
                  </a:rPr>
                  <a:t>20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bg2">
                        <a:lumMod val="60000"/>
                        <a:lumOff val="40000"/>
                      </a:schemeClr>
                    </a:solidFill>
                  </a:rPr>
                  <a:t>5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25</a:t>
                </a:r>
                <a:r>
                  <a:rPr lang="en-GB" dirty="0"/>
                  <a:t> × </a:t>
                </a:r>
                <a:r>
                  <a:rPr lang="en-GB" dirty="0">
                    <a:solidFill>
                      <a:schemeClr val="accent4">
                        <a:lumMod val="75000"/>
                      </a:schemeClr>
                    </a:solidFill>
                  </a:rPr>
                  <a:t>4</a:t>
                </a:r>
                <a:r>
                  <a:rPr lang="en-GB" dirty="0"/>
                  <a:t> = </a:t>
                </a:r>
                <a:r>
                  <a:rPr lang="en-GB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50</a:t>
                </a:r>
                <a:r>
                  <a:rPr lang="en-GB" dirty="0"/>
                  <a:t> ×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10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100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36" t="-1641"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Check if Integer </a:t>
            </a:r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dirty="0" smtClean="0"/>
              <a:t> is Prime (2)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8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Find the largest </a:t>
            </a:r>
            <a:r>
              <a:rPr lang="en-GB" dirty="0" smtClean="0"/>
              <a:t>positive </a:t>
            </a:r>
            <a:r>
              <a:rPr lang="en-GB" dirty="0"/>
              <a:t>integer that divides </a:t>
            </a:r>
            <a:r>
              <a:rPr lang="en-GB" dirty="0" smtClean="0"/>
              <a:t>both numbers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 smtClean="0"/>
              <a:t> &amp;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without </a:t>
            </a:r>
            <a:r>
              <a:rPr lang="en-GB" dirty="0"/>
              <a:t>a </a:t>
            </a:r>
            <a:r>
              <a:rPr lang="en-GB" dirty="0" smtClean="0"/>
              <a:t>remainder –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GCD(A, B)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if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GB" dirty="0" smtClean="0"/>
              <a:t> </a:t>
            </a:r>
            <a:r>
              <a:rPr lang="en-US" dirty="0" smtClean="0"/>
              <a:t>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819096" lvl="1" indent="-514350"/>
            <a:r>
              <a:rPr lang="en-US" dirty="0" smtClean="0">
                <a:solidFill>
                  <a:schemeClr val="tx1"/>
                </a:solidFill>
              </a:rPr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 smtClean="0">
                <a:solidFill>
                  <a:schemeClr val="tx1"/>
                </a:solidFill>
              </a:rPr>
              <a:t> is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>
                <a:solidFill>
                  <a:schemeClr val="tx1"/>
                </a:solidFill>
              </a:rPr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>
                <a:solidFill>
                  <a:schemeClr val="tx1"/>
                </a:solidFill>
              </a:rPr>
              <a:t> is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other</a:t>
            </a:r>
          </a:p>
          <a:p>
            <a:pPr marL="819096" lvl="1" indent="-514350"/>
            <a:r>
              <a:rPr lang="en-US" dirty="0" smtClean="0"/>
              <a:t>If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 smtClean="0"/>
              <a:t> are equal to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then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GCD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 smtClean="0">
                <a:solidFill>
                  <a:schemeClr val="tx1"/>
                </a:solidFill>
              </a:rPr>
              <a:t> divisors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Find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largest</a:t>
            </a:r>
            <a:r>
              <a:rPr lang="en-US" dirty="0" smtClean="0">
                <a:solidFill>
                  <a:schemeClr val="tx1"/>
                </a:solidFill>
              </a:rPr>
              <a:t> among the two groups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Examples: 4 and 12, 24 and 54, 24 and 60, 2 and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Greatest Common Divisor (GCD)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Find the smallest </a:t>
                </a:r>
                <a:r>
                  <a:rPr lang="en-GB" dirty="0" smtClean="0"/>
                  <a:t>positive </a:t>
                </a:r>
                <a:r>
                  <a:rPr lang="en-GB" dirty="0"/>
                  <a:t>integer that </a:t>
                </a:r>
                <a:r>
                  <a:rPr lang="en-GB" dirty="0" smtClean="0"/>
                  <a:t>is divisible by both numbers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 smtClean="0"/>
                  <a:t> </a:t>
                </a:r>
                <a:r>
                  <a:rPr lang="en-GB" dirty="0"/>
                  <a:t>&amp; 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B </a:t>
                </a:r>
                <a:r>
                  <a:rPr lang="en-GB" dirty="0" smtClean="0"/>
                  <a:t>–</a:t>
                </a:r>
                <a:r>
                  <a:rPr lang="en-GB" dirty="0" smtClean="0">
                    <a:solidFill>
                      <a:schemeClr val="tx2">
                        <a:lumMod val="75000"/>
                      </a:schemeClr>
                    </a:solidFill>
                  </a:rPr>
                  <a:t> LCM(A,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Check if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A</a:t>
                </a:r>
                <a:r>
                  <a:rPr lang="en-GB" dirty="0"/>
                  <a:t> or </a:t>
                </a:r>
                <a:r>
                  <a:rPr lang="en-GB" dirty="0">
                    <a:solidFill>
                      <a:schemeClr val="tx2">
                        <a:lumMod val="75000"/>
                      </a:schemeClr>
                    </a:solidFill>
                  </a:rPr>
                  <a:t>B</a:t>
                </a:r>
                <a:r>
                  <a:rPr lang="en-GB" dirty="0"/>
                  <a:t> </a:t>
                </a:r>
                <a:r>
                  <a:rPr lang="en-US" dirty="0"/>
                  <a:t>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819096" lvl="1" indent="-514350"/>
                <a:r>
                  <a:rPr lang="en-US" dirty="0"/>
                  <a:t>If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one</a:t>
                </a:r>
                <a:r>
                  <a:rPr lang="en-US" dirty="0"/>
                  <a:t> is equal to 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r>
                  <a:rPr lang="en-US" dirty="0"/>
                  <a:t>, then the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LCM </a:t>
                </a:r>
                <a:r>
                  <a:rPr lang="en-US" dirty="0" smtClean="0"/>
                  <a:t>is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Find the GCD(A, B)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Use the formula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.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𝐺𝐶𝐷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n-US" dirty="0" smtClean="0"/>
                  <a:t>Examples: 21 and 6, 3 and 6, 120 and 100, 7 and 0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42" t="-1641" b="-21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– Least Common Multiple (LCM)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1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3288" y="1895380"/>
            <a:ext cx="10220324" cy="94108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Sorting Algorithms</a:t>
            </a:r>
            <a:endParaRPr lang="bg-BG" dirty="0"/>
          </a:p>
        </p:txBody>
      </p:sp>
      <p:sp>
        <p:nvSpPr>
          <p:cNvPr id="3" name="Subtitle 3"/>
          <p:cNvSpPr txBox="1">
            <a:spLocks/>
          </p:cNvSpPr>
          <p:nvPr/>
        </p:nvSpPr>
        <p:spPr>
          <a:xfrm>
            <a:off x="1979612" y="2862366"/>
            <a:ext cx="8229600" cy="719034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Live Demo</a:t>
            </a:r>
            <a:endParaRPr lang="en-US" dirty="0"/>
          </a:p>
        </p:txBody>
      </p:sp>
      <p:sp>
        <p:nvSpPr>
          <p:cNvPr id="4" name="Subtitle 3"/>
          <p:cNvSpPr txBox="1">
            <a:spLocks/>
          </p:cNvSpPr>
          <p:nvPr/>
        </p:nvSpPr>
        <p:spPr>
          <a:xfrm>
            <a:off x="1293812" y="4267200"/>
            <a:ext cx="9601200" cy="1442309"/>
          </a:xfrm>
          <a:prstGeom prst="rect">
            <a:avLst/>
          </a:prstGeom>
        </p:spPr>
        <p:txBody>
          <a:bodyPr vert="horz" wrap="square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visualgo.net</a:t>
            </a:r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www.sorting-algorithms.com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28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1151121"/>
            <a:ext cx="8762999" cy="5570355"/>
          </a:xfrm>
        </p:spPr>
        <p:txBody>
          <a:bodyPr>
            <a:noAutofit/>
          </a:bodyPr>
          <a:lstStyle/>
          <a:p>
            <a:r>
              <a:rPr lang="en-US" dirty="0"/>
              <a:t>Mathematical </a:t>
            </a:r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Sets, factorial, vectors, matrices</a:t>
            </a:r>
          </a:p>
          <a:p>
            <a:r>
              <a:rPr lang="en-US" dirty="0" smtClean="0"/>
              <a:t>Geometry </a:t>
            </a:r>
            <a:r>
              <a:rPr lang="en-US" dirty="0"/>
              <a:t>and </a:t>
            </a:r>
            <a:r>
              <a:rPr lang="en-US" dirty="0" smtClean="0"/>
              <a:t>trigonometry basics</a:t>
            </a:r>
          </a:p>
          <a:p>
            <a:pPr lvl="1"/>
            <a:r>
              <a:rPr lang="en-US" dirty="0" smtClean="0"/>
              <a:t>Cartesian coordinate system</a:t>
            </a:r>
          </a:p>
          <a:p>
            <a:pPr lvl="1"/>
            <a:r>
              <a:rPr lang="en-US" dirty="0" smtClean="0"/>
              <a:t>Trigonometric functions</a:t>
            </a:r>
          </a:p>
          <a:p>
            <a:r>
              <a:rPr lang="en-US" dirty="0" smtClean="0"/>
              <a:t>Numeral systems</a:t>
            </a:r>
          </a:p>
          <a:p>
            <a:pPr lvl="1"/>
            <a:r>
              <a:rPr lang="en-US" dirty="0" smtClean="0"/>
              <a:t>Binary, decimal, hexadecimal</a:t>
            </a:r>
          </a:p>
          <a:p>
            <a:r>
              <a:rPr lang="en-US" dirty="0" smtClean="0"/>
              <a:t>Algorithms: definition and examples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2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1756" y="1524000"/>
            <a:ext cx="38862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https://softuni.bg/courses/programming-basics/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Programming </a:t>
            </a:r>
            <a:r>
              <a:rPr lang="en-US" dirty="0" smtClean="0"/>
              <a:t>Basics </a:t>
            </a:r>
            <a:r>
              <a:rPr lang="en-US" dirty="0"/>
              <a:t>– </a:t>
            </a:r>
            <a:r>
              <a:rPr lang="en-US" dirty="0" smtClean="0"/>
              <a:t>Math for Developers</a:t>
            </a:r>
            <a:endParaRPr lang="en-US" dirty="0"/>
          </a:p>
        </p:txBody>
      </p:sp>
      <p:pic>
        <p:nvPicPr>
          <p:cNvPr id="4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97" y="1424940"/>
            <a:ext cx="2203729" cy="784654"/>
          </a:xfrm>
          <a:prstGeom prst="roundRect">
            <a:avLst>
              <a:gd name="adj" fmla="val 3159"/>
            </a:avLst>
          </a:prstGeom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612" y="1424940"/>
            <a:ext cx="1710402" cy="784860"/>
          </a:xfrm>
          <a:prstGeom prst="roundRect">
            <a:avLst>
              <a:gd name="adj" fmla="val 3159"/>
            </a:avLst>
          </a:prstGeom>
        </p:spPr>
      </p:pic>
      <p:pic>
        <p:nvPicPr>
          <p:cNvPr id="6" name="Picture 5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2052" y="1424940"/>
            <a:ext cx="2372207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9561" y="1424940"/>
            <a:ext cx="1991815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0064" y="1424940"/>
            <a:ext cx="2043459" cy="784654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612" y="5676828"/>
            <a:ext cx="2856368" cy="723768"/>
          </a:xfrm>
          <a:prstGeom prst="roundRect">
            <a:avLst>
              <a:gd name="adj" fmla="val 3159"/>
            </a:avLst>
          </a:prstGeom>
        </p:spPr>
      </p:pic>
      <p:pic>
        <p:nvPicPr>
          <p:cNvPr id="10" name="Picture 9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87388" y="5754396"/>
            <a:ext cx="2947601" cy="568632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00554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6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7"/>
              </a:rPr>
              <a:t>C# Part I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8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0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US" dirty="0"/>
          </a:p>
          <a:p>
            <a:pPr lvl="1"/>
            <a:r>
              <a:rPr lang="en-US" dirty="0" smtClean="0"/>
              <a:t>Any number can </a:t>
            </a:r>
            <a:r>
              <a:rPr lang="en-US" dirty="0"/>
              <a:t>be presented as </a:t>
            </a:r>
            <a:r>
              <a:rPr lang="en-US" dirty="0" smtClean="0"/>
              <a:t>product of </a:t>
            </a:r>
            <a:r>
              <a:rPr lang="en-US" dirty="0"/>
              <a:t>Prime </a:t>
            </a:r>
            <a:r>
              <a:rPr lang="en-US" dirty="0" smtClean="0"/>
              <a:t>numbers</a:t>
            </a:r>
          </a:p>
          <a:p>
            <a:r>
              <a:rPr lang="en-US" dirty="0" smtClean="0"/>
              <a:t>Number sets</a:t>
            </a:r>
          </a:p>
          <a:p>
            <a:pPr lvl="1"/>
            <a:r>
              <a:rPr lang="en-US" dirty="0" smtClean="0"/>
              <a:t>Basic sets (Natural, Integers, Rational, Real)</a:t>
            </a:r>
          </a:p>
          <a:p>
            <a:pPr lvl="1"/>
            <a:r>
              <a:rPr lang="en-US" dirty="0" smtClean="0"/>
              <a:t>Other sets (Fibonacci, </a:t>
            </a:r>
            <a:r>
              <a:rPr lang="en-US" noProof="1" smtClean="0"/>
              <a:t>Tribonacci</a:t>
            </a:r>
            <a:r>
              <a:rPr lang="en-US" dirty="0" smtClean="0"/>
              <a:t>)</a:t>
            </a:r>
          </a:p>
          <a:p>
            <a:r>
              <a:rPr lang="en-US" dirty="0" smtClean="0"/>
              <a:t>Factorial (n!)</a:t>
            </a:r>
          </a:p>
          <a:p>
            <a:r>
              <a:rPr lang="en-US" dirty="0" smtClean="0"/>
              <a:t>Vectors and Matrices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Definitions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number is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</a:t>
            </a:r>
            <a:br>
              <a:rPr lang="en-US" dirty="0" smtClean="0"/>
            </a:br>
            <a:r>
              <a:rPr lang="en-US" dirty="0" smtClean="0"/>
              <a:t>that can be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divided </a:t>
            </a:r>
            <a:r>
              <a:rPr lang="en-US" dirty="0" smtClean="0"/>
              <a:t>only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 and by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itself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Examples: 2, 3, 5, 7, 11, 47, 73, 97, 719, 997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Largest known prime as of now has </a:t>
            </a:r>
            <a:r>
              <a:rPr lang="en-GB" dirty="0" smtClean="0"/>
              <a:t>17,425,170 digits!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Any non-prime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can be presented as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Examples: </a:t>
            </a:r>
            <a:r>
              <a:rPr lang="en-US" dirty="0" smtClean="0"/>
              <a:t>6 = 2 x 3, 24 = 2 x 2 x 2 x 3, 95 = 5 x 19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Non-prime numbers are called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</a:t>
            </a:r>
            <a:r>
              <a:rPr lang="en-US" dirty="0" smtClean="0"/>
              <a:t> numbers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Prime Numbers</a:t>
            </a:r>
            <a:endParaRPr lang="en-GB" dirty="0"/>
          </a:p>
        </p:txBody>
      </p:sp>
      <p:pic>
        <p:nvPicPr>
          <p:cNvPr id="6146" name="Picture 2" descr="http://www.personal.psu.edu/ejp10/blogs/gotunicode/2008/05/09/GlyphSample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99612" y="134750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08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Used for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counting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ordering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prime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composite </a:t>
            </a:r>
            <a:r>
              <a:rPr lang="en-US" dirty="0" smtClean="0"/>
              <a:t>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 basis of all other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1, 3, 6, 14, 27, 123, 5643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Integer</a:t>
            </a:r>
            <a:r>
              <a:rPr lang="en-US" dirty="0" smtClean="0"/>
              <a:t> numbers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Numbers without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decimal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fractional</a:t>
            </a:r>
            <a:r>
              <a:rPr lang="en-US" dirty="0" smtClean="0"/>
              <a:t> part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Comprised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natural</a:t>
            </a:r>
            <a:r>
              <a:rPr lang="en-US" dirty="0" smtClean="0"/>
              <a:t> numbers and their</a:t>
            </a:r>
            <a:br>
              <a:rPr lang="en-US" dirty="0" smtClean="0"/>
            </a:b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additive inverses </a:t>
            </a:r>
            <a:r>
              <a:rPr lang="en-US" dirty="0" smtClean="0"/>
              <a:t>(opposites)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 smtClean="0"/>
              <a:t>Examples: -2, 1024, 42, -154, 0</a:t>
            </a:r>
          </a:p>
          <a:p>
            <a:pPr lvl="1">
              <a:lnSpc>
                <a:spcPct val="100000"/>
              </a:lnSpc>
            </a:pP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4098" name="Picture 2" descr="http://upload.wikimedia.org/wikipedia/commons/thumb/4/4f/U%2B2115.svg/170px-U%2B2115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3" y="1828800"/>
            <a:ext cx="157935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Zahlen symbol, often used to denote the set of all integers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39" y="4379580"/>
            <a:ext cx="13211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9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108000" tIns="36000" rIns="108000" bIns="3600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Rational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Any number that can be expressed</a:t>
            </a:r>
            <a:br>
              <a:rPr lang="en-US" dirty="0"/>
            </a:br>
            <a:r>
              <a:rPr lang="en-US" dirty="0" smtClean="0"/>
              <a:t>as fraction </a:t>
            </a:r>
            <a:r>
              <a:rPr lang="en-US" dirty="0"/>
              <a:t>of two </a:t>
            </a:r>
            <a:r>
              <a:rPr lang="en-US" dirty="0" smtClean="0"/>
              <a:t>integer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The denominator should not be 0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¾, ½, 5/8, 11/12, 123/456  </a:t>
            </a:r>
          </a:p>
          <a:p>
            <a:pPr>
              <a:lnSpc>
                <a:spcPct val="95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numbers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dirty="0"/>
              <a:t>Used for measuring quantity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Comprised of all r</a:t>
            </a:r>
            <a:r>
              <a:rPr lang="en-US" dirty="0" smtClean="0"/>
              <a:t>ational </a:t>
            </a:r>
            <a:r>
              <a:rPr lang="en-US" dirty="0"/>
              <a:t>and </a:t>
            </a:r>
            <a:r>
              <a:rPr lang="en-US" dirty="0" smtClean="0"/>
              <a:t>irrational </a:t>
            </a:r>
            <a:r>
              <a:rPr lang="en-US" dirty="0"/>
              <a:t>numbers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Examples: </a:t>
            </a:r>
            <a:r>
              <a:rPr lang="en-GB" dirty="0" smtClean="0"/>
              <a:t>1.41421356…, 3.14159265…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5122" name="Picture 2" descr="http://upload.wikimedia.org/wikipedia/commons/thumb/3/39/Latex_real_numbers.svg/120px-Latex_real_numbers.svg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353" y="4311180"/>
            <a:ext cx="14521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ufengengineering.files.wordpress.com/2014/08/rational-number.png?w=116&amp;h=119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394" y="1600200"/>
            <a:ext cx="1716018" cy="17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97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8251168" y="2929878"/>
            <a:ext cx="3600000" cy="3600000"/>
            <a:chOff x="8382418" y="3118878"/>
            <a:chExt cx="3600000" cy="3600000"/>
          </a:xfrm>
        </p:grpSpPr>
        <p:sp>
          <p:nvSpPr>
            <p:cNvPr id="7" name="Oval 6"/>
            <p:cNvSpPr/>
            <p:nvPr/>
          </p:nvSpPr>
          <p:spPr>
            <a:xfrm>
              <a:off x="8382418" y="3118878"/>
              <a:ext cx="3600000" cy="360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65023" y="4380269"/>
              <a:ext cx="203479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Real Numbers</a:t>
              </a:r>
              <a:endParaRPr lang="en-GB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52162" y="990600"/>
            <a:ext cx="3240000" cy="3240000"/>
            <a:chOff x="6098805" y="1179600"/>
            <a:chExt cx="3240000" cy="3240000"/>
          </a:xfrm>
        </p:grpSpPr>
        <p:sp>
          <p:nvSpPr>
            <p:cNvPr id="6" name="Teardrop 5"/>
            <p:cNvSpPr/>
            <p:nvPr/>
          </p:nvSpPr>
          <p:spPr>
            <a:xfrm rot="5400000">
              <a:off x="6098805" y="1179600"/>
              <a:ext cx="3240000" cy="3240000"/>
            </a:xfrm>
            <a:prstGeom prst="teardrop">
              <a:avLst>
                <a:gd name="adj" fmla="val 114279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9036" y="2322546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Rational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997562" y="3240000"/>
            <a:ext cx="2880000" cy="2880000"/>
            <a:chOff x="3867527" y="3514609"/>
            <a:chExt cx="2880000" cy="2880000"/>
          </a:xfrm>
        </p:grpSpPr>
        <p:sp>
          <p:nvSpPr>
            <p:cNvPr id="10" name="Teardrop 9"/>
            <p:cNvSpPr/>
            <p:nvPr/>
          </p:nvSpPr>
          <p:spPr>
            <a:xfrm>
              <a:off x="3867527" y="3514609"/>
              <a:ext cx="2880000" cy="2880000"/>
            </a:xfrm>
            <a:prstGeom prst="teardrop">
              <a:avLst>
                <a:gd name="adj" fmla="val 111977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97758" y="4477555"/>
              <a:ext cx="1619537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Integer Numbers</a:t>
              </a:r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31791" y="1626622"/>
            <a:ext cx="2520000" cy="2520000"/>
            <a:chOff x="1845073" y="1711108"/>
            <a:chExt cx="2520000" cy="2520000"/>
          </a:xfrm>
        </p:grpSpPr>
        <p:sp>
          <p:nvSpPr>
            <p:cNvPr id="11" name="Teardrop 10"/>
            <p:cNvSpPr/>
            <p:nvPr/>
          </p:nvSpPr>
          <p:spPr>
            <a:xfrm rot="5400000">
              <a:off x="1845073" y="1711108"/>
              <a:ext cx="2520000" cy="2520000"/>
            </a:xfrm>
            <a:prstGeom prst="teardrop">
              <a:avLst>
                <a:gd name="adj" fmla="val 116656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5304" y="2561663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Natural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7012" y="3308174"/>
            <a:ext cx="2160000" cy="2160000"/>
            <a:chOff x="267992" y="3118878"/>
            <a:chExt cx="2160000" cy="2160000"/>
          </a:xfrm>
        </p:grpSpPr>
        <p:sp>
          <p:nvSpPr>
            <p:cNvPr id="12" name="Teardrop 11"/>
            <p:cNvSpPr/>
            <p:nvPr/>
          </p:nvSpPr>
          <p:spPr>
            <a:xfrm>
              <a:off x="267992" y="3118878"/>
              <a:ext cx="2160000" cy="2160000"/>
            </a:xfrm>
            <a:prstGeom prst="teardrop">
              <a:avLst>
                <a:gd name="adj" fmla="val 116656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443" y="3783379"/>
              <a:ext cx="161953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Prime Numbers</a:t>
              </a:r>
              <a:endPara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8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Fibonacci </a:t>
            </a:r>
            <a:r>
              <a:rPr lang="en-US" dirty="0" smtClean="0"/>
              <a:t>numbers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set of numbers, where each number is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first two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Rational approximation of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golden ratio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0, 1, 1, 2, 3, 5, 8, 13, 21, 34, 55,…</a:t>
            </a:r>
          </a:p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tx2">
                    <a:lumMod val="75000"/>
                  </a:schemeClr>
                </a:solidFill>
              </a:rPr>
              <a:t>Tribonacci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smtClean="0"/>
              <a:t>numbers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smtClean="0"/>
              <a:t>set of </a:t>
            </a:r>
            <a:r>
              <a:rPr lang="en-US" dirty="0"/>
              <a:t>numbers, where each number is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dirty="0"/>
              <a:t>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first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three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Example: </a:t>
            </a:r>
            <a:r>
              <a:rPr lang="en-GB" dirty="0"/>
              <a:t>0, 1, 1, 2, 4, 7, 13, 24, 44, 81</a:t>
            </a:r>
            <a:r>
              <a:rPr lang="en-GB" dirty="0" smtClean="0"/>
              <a:t>, 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Sets</a:t>
            </a:r>
            <a:endParaRPr lang="en-GB" dirty="0"/>
          </a:p>
        </p:txBody>
      </p:sp>
      <p:pic>
        <p:nvPicPr>
          <p:cNvPr id="7170" name="Picture 2" descr="http://upload.wikimedia.org/wikipedia/commons/thumb/9/93/Fibonacci_spiral_34.svg/180px-Fibonacci_spiral_34.svg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720716" y="2332308"/>
            <a:ext cx="4824592" cy="305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1435</Words>
  <Application>Microsoft Office PowerPoint</Application>
  <PresentationFormat>Custom</PresentationFormat>
  <Paragraphs>351</Paragraphs>
  <Slides>38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Cambria Math</vt:lpstr>
      <vt:lpstr>Consolas</vt:lpstr>
      <vt:lpstr>Gisha</vt:lpstr>
      <vt:lpstr>Wingdings</vt:lpstr>
      <vt:lpstr>Wingdings 2</vt:lpstr>
      <vt:lpstr>SoftUni 16x9</vt:lpstr>
      <vt:lpstr>Math for Developers</vt:lpstr>
      <vt:lpstr>Table of Contents</vt:lpstr>
      <vt:lpstr>Mathematical Definitions</vt:lpstr>
      <vt:lpstr>Mathematical Definitions</vt:lpstr>
      <vt:lpstr>Prime Numbers</vt:lpstr>
      <vt:lpstr>Number Sets</vt:lpstr>
      <vt:lpstr>Number Sets</vt:lpstr>
      <vt:lpstr>Number Sets</vt:lpstr>
      <vt:lpstr>Number Sets</vt:lpstr>
      <vt:lpstr>Factorial</vt:lpstr>
      <vt:lpstr>Vectors and Matrices</vt:lpstr>
      <vt:lpstr>Geometry and Trigonometry</vt:lpstr>
      <vt:lpstr>Descartes Coordinate System</vt:lpstr>
      <vt:lpstr>Cartesian Coordinate System 3D</vt:lpstr>
      <vt:lpstr>Trigonometric Functions</vt:lpstr>
      <vt:lpstr>Trigonometric Functions</vt:lpstr>
      <vt:lpstr>Numeral Systems</vt:lpstr>
      <vt:lpstr>Decimal Numeral System</vt:lpstr>
      <vt:lpstr>Binary Numeral System</vt:lpstr>
      <vt:lpstr>Binary Numeral System</vt:lpstr>
      <vt:lpstr>Binary to Decimal Conversion</vt:lpstr>
      <vt:lpstr>Decimal to Binary Conversion</vt:lpstr>
      <vt:lpstr>Binary Examples</vt:lpstr>
      <vt:lpstr>Hexadecimal Numeral System</vt:lpstr>
      <vt:lpstr>Hexadecimal to Decimal Conversion</vt:lpstr>
      <vt:lpstr>Decimal to Hexadecimal Conversion</vt:lpstr>
      <vt:lpstr>Binary to Hexadecimal Conversion</vt:lpstr>
      <vt:lpstr>Algorithms</vt:lpstr>
      <vt:lpstr>What is Algorithm?</vt:lpstr>
      <vt:lpstr>Algorithm – Check if Integer (X) is Prime</vt:lpstr>
      <vt:lpstr>Algorithm – Check if Integer X is Prime (2)</vt:lpstr>
      <vt:lpstr>Algorithm – Greatest Common Divisor (GCD)</vt:lpstr>
      <vt:lpstr>Algorithm – Least Common Multiple (LCM)</vt:lpstr>
      <vt:lpstr>Sorting Algorithms</vt:lpstr>
      <vt:lpstr>Summary</vt:lpstr>
      <vt:lpstr>Programming Basics – Math for Developers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for Developers</dc:title>
  <dc:subject>C# Basics Course</dc:subject>
  <dc:creator/>
  <cp:keywords>math, mathematics, programming, algorithms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2015-02-12T14:19:06Z</dcterms:modified>
  <cp:category>computer programming;programming;math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